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3" r:id="rId8"/>
    <p:sldId id="264" r:id="rId9"/>
    <p:sldId id="268" r:id="rId10"/>
    <p:sldId id="266" r:id="rId11"/>
    <p:sldId id="265"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B4FBF95-78A3-38A3-F8EE-E4F17A8924FA}" name="Steelman, Adrienne S." initials="SAS" userId="S::asteelman@ou.edu::fee0c057-1a01-4cfb-8729-287666004778"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126" y="15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9/21/2023</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9/21/2023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9/21/2023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9/21/2023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9/21/2023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9/21/2023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9/21/2023</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9/21/2023</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mailto:sbsc@ou.edu"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0D4E97-970B-45DF-8D57-CAA09BCDFA36}"/>
              </a:ext>
            </a:extLst>
          </p:cNvPr>
          <p:cNvSpPr>
            <a:spLocks noGrp="1"/>
          </p:cNvSpPr>
          <p:nvPr>
            <p:ph type="ctrTitle"/>
          </p:nvPr>
        </p:nvSpPr>
        <p:spPr/>
        <p:txBody>
          <a:bodyPr/>
          <a:lstStyle/>
          <a:p>
            <a:r>
              <a:rPr lang="en-US" dirty="0"/>
              <a:t>Subawards</a:t>
            </a:r>
          </a:p>
        </p:txBody>
      </p:sp>
      <p:sp>
        <p:nvSpPr>
          <p:cNvPr id="3" name="Subtitle 2">
            <a:extLst>
              <a:ext uri="{FF2B5EF4-FFF2-40B4-BE49-F238E27FC236}">
                <a16:creationId xmlns:a16="http://schemas.microsoft.com/office/drawing/2014/main" id="{390B5D1B-BACD-4048-8816-76029BC9BC59}"/>
              </a:ext>
            </a:extLst>
          </p:cNvPr>
          <p:cNvSpPr>
            <a:spLocks noGrp="1"/>
          </p:cNvSpPr>
          <p:nvPr>
            <p:ph type="subTitle" idx="1"/>
          </p:nvPr>
        </p:nvSpPr>
        <p:spPr/>
        <p:txBody>
          <a:bodyPr/>
          <a:lstStyle/>
          <a:p>
            <a:r>
              <a:rPr lang="en-US" dirty="0"/>
              <a:t>How to review a subrecipient invoice</a:t>
            </a:r>
          </a:p>
        </p:txBody>
      </p:sp>
    </p:spTree>
    <p:extLst>
      <p:ext uri="{BB962C8B-B14F-4D97-AF65-F5344CB8AC3E}">
        <p14:creationId xmlns:p14="http://schemas.microsoft.com/office/powerpoint/2010/main" val="3687427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46" name="Rectangle 45">
            <a:extLst>
              <a:ext uri="{FF2B5EF4-FFF2-40B4-BE49-F238E27FC236}">
                <a16:creationId xmlns:a16="http://schemas.microsoft.com/office/drawing/2014/main" id="{0CABCAE3-64FC-4149-819F-2C1812824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48" name="Picture 47">
            <a:extLst>
              <a:ext uri="{FF2B5EF4-FFF2-40B4-BE49-F238E27FC236}">
                <a16:creationId xmlns:a16="http://schemas.microsoft.com/office/drawing/2014/main" id="{012FDCFE-9AD2-4D8A-8CBF-B3AA37EBF6D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50" name="Straight Connector 49">
            <a:extLst>
              <a:ext uri="{FF2B5EF4-FFF2-40B4-BE49-F238E27FC236}">
                <a16:creationId xmlns:a16="http://schemas.microsoft.com/office/drawing/2014/main" id="{FBD463FC-4CA8-4FF4-85A3-AF9F4B98D21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BECF35C3-8B44-4F4B-BD25-4C01823DB22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 useBgFill="1">
        <p:nvSpPr>
          <p:cNvPr id="54" name="Rectangle 53">
            <a:extLst>
              <a:ext uri="{FF2B5EF4-FFF2-40B4-BE49-F238E27FC236}">
                <a16:creationId xmlns:a16="http://schemas.microsoft.com/office/drawing/2014/main" id="{D0712110-0BC1-4B31-B3BB-63B44222E8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4466B5F3-C053-4580-B04A-1EF9498882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id="{7A34A697-9559-4046-BBCA-F9EB247DD6F5}"/>
              </a:ext>
            </a:extLst>
          </p:cNvPr>
          <p:cNvSpPr>
            <a:spLocks noGrp="1"/>
          </p:cNvSpPr>
          <p:nvPr>
            <p:ph type="title"/>
          </p:nvPr>
        </p:nvSpPr>
        <p:spPr>
          <a:xfrm>
            <a:off x="1452616" y="962902"/>
            <a:ext cx="4176384" cy="2380828"/>
          </a:xfrm>
        </p:spPr>
        <p:txBody>
          <a:bodyPr vert="horz" lIns="91440" tIns="45720" rIns="91440" bIns="0" rtlCol="0" anchor="b">
            <a:normAutofit/>
          </a:bodyPr>
          <a:lstStyle/>
          <a:p>
            <a:r>
              <a:rPr lang="en-US" sz="4800"/>
              <a:t>Form</a:t>
            </a:r>
          </a:p>
        </p:txBody>
      </p:sp>
      <p:cxnSp>
        <p:nvCxnSpPr>
          <p:cNvPr id="58" name="Straight Connector 57">
            <a:extLst>
              <a:ext uri="{FF2B5EF4-FFF2-40B4-BE49-F238E27FC236}">
                <a16:creationId xmlns:a16="http://schemas.microsoft.com/office/drawing/2014/main" id="{FA6123F2-4B61-414F-A7E5-5B7828EACAE2}"/>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452617" y="3528543"/>
            <a:ext cx="4171479" cy="0"/>
          </a:xfrm>
          <a:prstGeom prst="line">
            <a:avLst/>
          </a:prstGeom>
          <a:ln w="31750"/>
        </p:spPr>
        <p:style>
          <a:lnRef idx="3">
            <a:schemeClr val="accent1"/>
          </a:lnRef>
          <a:fillRef idx="0">
            <a:schemeClr val="accent1"/>
          </a:fillRef>
          <a:effectRef idx="2">
            <a:schemeClr val="accent1"/>
          </a:effectRef>
          <a:fontRef idx="minor">
            <a:schemeClr val="tx1"/>
          </a:fontRef>
        </p:style>
      </p:cxnSp>
      <p:pic>
        <p:nvPicPr>
          <p:cNvPr id="60" name="Picture 59">
            <a:extLst>
              <a:ext uri="{FF2B5EF4-FFF2-40B4-BE49-F238E27FC236}">
                <a16:creationId xmlns:a16="http://schemas.microsoft.com/office/drawing/2014/main" id="{25CED634-E2D0-4AB7-96DD-816C9B52C5C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cxnSp>
        <p:nvCxnSpPr>
          <p:cNvPr id="62" name="Straight Connector 61">
            <a:extLst>
              <a:ext uri="{FF2B5EF4-FFF2-40B4-BE49-F238E27FC236}">
                <a16:creationId xmlns:a16="http://schemas.microsoft.com/office/drawing/2014/main" id="{FCDDCDFB-696D-4FDF-9B58-24F71B7C37B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pic>
        <p:nvPicPr>
          <p:cNvPr id="4" name="Picture 3">
            <a:extLst>
              <a:ext uri="{FF2B5EF4-FFF2-40B4-BE49-F238E27FC236}">
                <a16:creationId xmlns:a16="http://schemas.microsoft.com/office/drawing/2014/main" id="{154C1D02-8490-470B-9BC2-8F75261F0885}"/>
              </a:ext>
            </a:extLst>
          </p:cNvPr>
          <p:cNvPicPr>
            <a:picLocks noChangeAspect="1"/>
          </p:cNvPicPr>
          <p:nvPr/>
        </p:nvPicPr>
        <p:blipFill>
          <a:blip r:embed="rId3"/>
          <a:stretch>
            <a:fillRect/>
          </a:stretch>
        </p:blipFill>
        <p:spPr>
          <a:xfrm>
            <a:off x="6797599" y="616688"/>
            <a:ext cx="4171480" cy="5031700"/>
          </a:xfrm>
          <a:prstGeom prst="rect">
            <a:avLst/>
          </a:prstGeom>
        </p:spPr>
      </p:pic>
    </p:spTree>
    <p:extLst>
      <p:ext uri="{BB962C8B-B14F-4D97-AF65-F5344CB8AC3E}">
        <p14:creationId xmlns:p14="http://schemas.microsoft.com/office/powerpoint/2010/main" val="2004624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A4112-AA0A-4693-B0E8-F7A7DB154EA2}"/>
              </a:ext>
            </a:extLst>
          </p:cNvPr>
          <p:cNvSpPr>
            <a:spLocks noGrp="1"/>
          </p:cNvSpPr>
          <p:nvPr>
            <p:ph type="title"/>
          </p:nvPr>
        </p:nvSpPr>
        <p:spPr/>
        <p:txBody>
          <a:bodyPr/>
          <a:lstStyle/>
          <a:p>
            <a:r>
              <a:rPr lang="en-US" dirty="0"/>
              <a:t>Subrecipient invoice review checklist signature</a:t>
            </a:r>
          </a:p>
        </p:txBody>
      </p:sp>
      <p:sp>
        <p:nvSpPr>
          <p:cNvPr id="3" name="Content Placeholder 2">
            <a:extLst>
              <a:ext uri="{FF2B5EF4-FFF2-40B4-BE49-F238E27FC236}">
                <a16:creationId xmlns:a16="http://schemas.microsoft.com/office/drawing/2014/main" id="{A70272E6-12DE-4DDD-B78E-E1CB39B7738D}"/>
              </a:ext>
            </a:extLst>
          </p:cNvPr>
          <p:cNvSpPr>
            <a:spLocks noGrp="1"/>
          </p:cNvSpPr>
          <p:nvPr>
            <p:ph idx="1"/>
          </p:nvPr>
        </p:nvSpPr>
        <p:spPr/>
        <p:txBody>
          <a:bodyPr/>
          <a:lstStyle/>
          <a:p>
            <a:r>
              <a:rPr lang="en-US" b="0" i="0" dirty="0">
                <a:solidFill>
                  <a:srgbClr val="000000"/>
                </a:solidFill>
                <a:effectLst/>
                <a:latin typeface="TheSans"/>
              </a:rPr>
              <a:t>The approval of the PI signifies the invoice was reviewed for reasonableness, that all costs appear appropriate, are consistent with relevant terms and conditions of the award, and the subrecipient is making adequate progress toward the aims of the subaward.</a:t>
            </a:r>
          </a:p>
          <a:p>
            <a:r>
              <a:rPr lang="en-US" dirty="0">
                <a:solidFill>
                  <a:srgbClr val="000000"/>
                </a:solidFill>
                <a:latin typeface="TheSans"/>
              </a:rPr>
              <a:t>Signature does not mean that you are guaranteeing compliance, but to your knowledge, it appears progress is being made and that funds are being spent in accordance with the terms of the agreement.</a:t>
            </a:r>
            <a:endParaRPr lang="en-US" dirty="0"/>
          </a:p>
        </p:txBody>
      </p:sp>
    </p:spTree>
    <p:extLst>
      <p:ext uri="{BB962C8B-B14F-4D97-AF65-F5344CB8AC3E}">
        <p14:creationId xmlns:p14="http://schemas.microsoft.com/office/powerpoint/2010/main" val="5921542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60A5A-B7DA-4C37-A551-ECF6EBCEA575}"/>
              </a:ext>
            </a:extLst>
          </p:cNvPr>
          <p:cNvSpPr>
            <a:spLocks noGrp="1"/>
          </p:cNvSpPr>
          <p:nvPr>
            <p:ph type="title"/>
          </p:nvPr>
        </p:nvSpPr>
        <p:spPr/>
        <p:txBody>
          <a:bodyPr/>
          <a:lstStyle/>
          <a:p>
            <a:r>
              <a:rPr lang="en-US" dirty="0"/>
              <a:t>Payment</a:t>
            </a:r>
          </a:p>
        </p:txBody>
      </p:sp>
      <p:sp>
        <p:nvSpPr>
          <p:cNvPr id="3" name="Content Placeholder 2">
            <a:extLst>
              <a:ext uri="{FF2B5EF4-FFF2-40B4-BE49-F238E27FC236}">
                <a16:creationId xmlns:a16="http://schemas.microsoft.com/office/drawing/2014/main" id="{350367E9-D36B-4843-ADBE-8094563775CA}"/>
              </a:ext>
            </a:extLst>
          </p:cNvPr>
          <p:cNvSpPr>
            <a:spLocks noGrp="1"/>
          </p:cNvSpPr>
          <p:nvPr>
            <p:ph idx="1"/>
          </p:nvPr>
        </p:nvSpPr>
        <p:spPr/>
        <p:txBody>
          <a:bodyPr>
            <a:normAutofit fontScale="92500" lnSpcReduction="10000"/>
          </a:bodyPr>
          <a:lstStyle/>
          <a:p>
            <a:r>
              <a:rPr lang="en-US" dirty="0"/>
              <a:t>If the PI agrees with the invoice and has signed the subrecipient invoice checklist, the form along with the invoice should be forwarded for payment.  Review and signature must be completed within </a:t>
            </a:r>
            <a:r>
              <a:rPr lang="en-US" b="1" dirty="0"/>
              <a:t>10 days</a:t>
            </a:r>
            <a:r>
              <a:rPr lang="en-US" dirty="0"/>
              <a:t> of receipt unless there are items that need follow up.</a:t>
            </a:r>
          </a:p>
          <a:p>
            <a:r>
              <a:rPr lang="en-US" dirty="0"/>
              <a:t>If the PI’s department uses Shared Business Services, then forward to </a:t>
            </a:r>
            <a:r>
              <a:rPr lang="en-US" dirty="0">
                <a:hlinkClick r:id="rId2"/>
              </a:rPr>
              <a:t>sbsc@ou.edu</a:t>
            </a:r>
            <a:r>
              <a:rPr lang="en-US" dirty="0"/>
              <a:t>.</a:t>
            </a:r>
          </a:p>
          <a:p>
            <a:r>
              <a:rPr lang="en-US" dirty="0"/>
              <a:t>If the PI’s department has their own administrative staff, the form and invoice should be forwarded to them for processing.</a:t>
            </a:r>
          </a:p>
          <a:p>
            <a:r>
              <a:rPr lang="en-US" dirty="0"/>
              <a:t>University has </a:t>
            </a:r>
            <a:r>
              <a:rPr lang="en-US" b="1" dirty="0"/>
              <a:t>30 days</a:t>
            </a:r>
            <a:r>
              <a:rPr lang="en-US" dirty="0"/>
              <a:t> to pay subrecipients from the </a:t>
            </a:r>
            <a:r>
              <a:rPr lang="en-US" u="sng" dirty="0"/>
              <a:t>date of receipt</a:t>
            </a:r>
            <a:r>
              <a:rPr lang="en-US" dirty="0"/>
              <a:t> of the invoice unless there are documented concerns with the invoice that University staff are working with the sub to resolve.</a:t>
            </a:r>
          </a:p>
        </p:txBody>
      </p:sp>
    </p:spTree>
    <p:extLst>
      <p:ext uri="{BB962C8B-B14F-4D97-AF65-F5344CB8AC3E}">
        <p14:creationId xmlns:p14="http://schemas.microsoft.com/office/powerpoint/2010/main" val="22373558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27DACD-E3A3-4A96-8744-73F7E7B2BEBC}"/>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7399D3D3-3186-4FE7-962F-D041DC4B76DF}"/>
              </a:ext>
            </a:extLst>
          </p:cNvPr>
          <p:cNvSpPr>
            <a:spLocks noGrp="1"/>
          </p:cNvSpPr>
          <p:nvPr>
            <p:ph idx="1"/>
          </p:nvPr>
        </p:nvSpPr>
        <p:spPr/>
        <p:txBody>
          <a:bodyPr>
            <a:normAutofit/>
          </a:bodyPr>
          <a:lstStyle/>
          <a:p>
            <a:r>
              <a:rPr lang="en-US" dirty="0"/>
              <a:t>Research Financial Services - Norman</a:t>
            </a:r>
          </a:p>
          <a:p>
            <a:pPr lvl="1"/>
            <a:r>
              <a:rPr lang="en-US" dirty="0"/>
              <a:t>Kindra Lenzmeier – Subrecipient Analyst (refsinvoices@ou.edu)</a:t>
            </a:r>
          </a:p>
          <a:p>
            <a:pPr lvl="1"/>
            <a:r>
              <a:rPr lang="en-US" dirty="0"/>
              <a:t>Joel Miller – Lead Post Award Grant Manager</a:t>
            </a:r>
          </a:p>
          <a:p>
            <a:pPr lvl="1"/>
            <a:r>
              <a:rPr lang="en-US" dirty="0"/>
              <a:t>Don Smith – Director</a:t>
            </a:r>
          </a:p>
          <a:p>
            <a:pPr lvl="1"/>
            <a:endParaRPr lang="en-US" dirty="0"/>
          </a:p>
          <a:p>
            <a:pPr marL="0" lvl="1"/>
            <a:r>
              <a:rPr lang="en-US" dirty="0"/>
              <a:t>Office of Research Service – Norman (subawards@ou.edu)</a:t>
            </a:r>
          </a:p>
          <a:p>
            <a:pPr marL="914400" lvl="2" indent="0">
              <a:buNone/>
            </a:pPr>
            <a:endParaRPr lang="en-US" dirty="0"/>
          </a:p>
        </p:txBody>
      </p:sp>
    </p:spTree>
    <p:extLst>
      <p:ext uri="{BB962C8B-B14F-4D97-AF65-F5344CB8AC3E}">
        <p14:creationId xmlns:p14="http://schemas.microsoft.com/office/powerpoint/2010/main" val="1847135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FF0FB2-E89B-4DFE-B75B-4642183F3ADD}"/>
              </a:ext>
            </a:extLst>
          </p:cNvPr>
          <p:cNvSpPr>
            <a:spLocks noGrp="1"/>
          </p:cNvSpPr>
          <p:nvPr>
            <p:ph type="title"/>
          </p:nvPr>
        </p:nvSpPr>
        <p:spPr/>
        <p:txBody>
          <a:bodyPr/>
          <a:lstStyle/>
          <a:p>
            <a:r>
              <a:rPr lang="en-US" dirty="0"/>
              <a:t>Subrecipient monitoring Policies</a:t>
            </a:r>
            <a:br>
              <a:rPr lang="en-US" dirty="0"/>
            </a:br>
            <a:endParaRPr lang="en-US" dirty="0"/>
          </a:p>
        </p:txBody>
      </p:sp>
      <p:sp>
        <p:nvSpPr>
          <p:cNvPr id="3" name="Content Placeholder 2">
            <a:extLst>
              <a:ext uri="{FF2B5EF4-FFF2-40B4-BE49-F238E27FC236}">
                <a16:creationId xmlns:a16="http://schemas.microsoft.com/office/drawing/2014/main" id="{0AE38D0A-2684-4859-90CF-CD1E50AFDDA0}"/>
              </a:ext>
            </a:extLst>
          </p:cNvPr>
          <p:cNvSpPr>
            <a:spLocks noGrp="1"/>
          </p:cNvSpPr>
          <p:nvPr>
            <p:ph idx="1"/>
          </p:nvPr>
        </p:nvSpPr>
        <p:spPr/>
        <p:txBody>
          <a:bodyPr/>
          <a:lstStyle/>
          <a:p>
            <a:r>
              <a:rPr lang="en-US" dirty="0"/>
              <a:t>Under the OMB Uniform Administrative Requirements, Cost Principles, and Audit Requirements (2 CFR 200 Uniform Guidance), pass-through entities are required to monitor the programmatic and financial activities of their subrecipients to ensure proper stewardship of sponsored funds.</a:t>
            </a:r>
          </a:p>
        </p:txBody>
      </p:sp>
    </p:spTree>
    <p:extLst>
      <p:ext uri="{BB962C8B-B14F-4D97-AF65-F5344CB8AC3E}">
        <p14:creationId xmlns:p14="http://schemas.microsoft.com/office/powerpoint/2010/main" val="317479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BB715-DDAF-4D57-B786-6426F8275CDE}"/>
              </a:ext>
            </a:extLst>
          </p:cNvPr>
          <p:cNvSpPr>
            <a:spLocks noGrp="1"/>
          </p:cNvSpPr>
          <p:nvPr>
            <p:ph type="title"/>
          </p:nvPr>
        </p:nvSpPr>
        <p:spPr/>
        <p:txBody>
          <a:bodyPr/>
          <a:lstStyle/>
          <a:p>
            <a:r>
              <a:rPr lang="en-US" dirty="0"/>
              <a:t>Subrecipient monitoring</a:t>
            </a:r>
          </a:p>
        </p:txBody>
      </p:sp>
      <p:sp>
        <p:nvSpPr>
          <p:cNvPr id="3" name="Content Placeholder 2">
            <a:extLst>
              <a:ext uri="{FF2B5EF4-FFF2-40B4-BE49-F238E27FC236}">
                <a16:creationId xmlns:a16="http://schemas.microsoft.com/office/drawing/2014/main" id="{A060647E-616A-4446-AD25-155723854512}"/>
              </a:ext>
            </a:extLst>
          </p:cNvPr>
          <p:cNvSpPr>
            <a:spLocks noGrp="1"/>
          </p:cNvSpPr>
          <p:nvPr>
            <p:ph idx="1"/>
          </p:nvPr>
        </p:nvSpPr>
        <p:spPr/>
        <p:txBody>
          <a:bodyPr>
            <a:normAutofit/>
          </a:bodyPr>
          <a:lstStyle/>
          <a:p>
            <a:r>
              <a:rPr lang="en-US" sz="1800" dirty="0"/>
              <a:t>This procedure addresses institutional responsibilities and assists Principal Investigators and staff in ensuring that, in addition to achieving performance goals, subrecipients comply with Federal laws and regulations, University policies, and with the provisions of any agreements that govern the subaward. </a:t>
            </a:r>
          </a:p>
          <a:p>
            <a:r>
              <a:rPr lang="en-US" sz="1800" dirty="0"/>
              <a:t>Review procedures apply to </a:t>
            </a:r>
            <a:r>
              <a:rPr lang="en-US" sz="1800" u="sng" dirty="0"/>
              <a:t>all</a:t>
            </a:r>
            <a:r>
              <a:rPr lang="en-US" sz="1800" dirty="0"/>
              <a:t> subawards issued under both Federal and Non-Federal sponsored programs made to the University.  This procedure does not apply to professional services and consultant agreements or the procurement of goods or services from contractors.</a:t>
            </a:r>
          </a:p>
          <a:p>
            <a:endParaRPr lang="en-US" sz="1800" dirty="0"/>
          </a:p>
          <a:p>
            <a:endParaRPr lang="en-US" sz="1800" dirty="0"/>
          </a:p>
        </p:txBody>
      </p:sp>
    </p:spTree>
    <p:extLst>
      <p:ext uri="{BB962C8B-B14F-4D97-AF65-F5344CB8AC3E}">
        <p14:creationId xmlns:p14="http://schemas.microsoft.com/office/powerpoint/2010/main" val="2862073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AAE2F-6B0B-498F-BCC5-A7D1C0E7C2E6}"/>
              </a:ext>
            </a:extLst>
          </p:cNvPr>
          <p:cNvSpPr>
            <a:spLocks noGrp="1"/>
          </p:cNvSpPr>
          <p:nvPr>
            <p:ph type="title"/>
          </p:nvPr>
        </p:nvSpPr>
        <p:spPr/>
        <p:txBody>
          <a:bodyPr/>
          <a:lstStyle/>
          <a:p>
            <a:r>
              <a:rPr lang="en-US"/>
              <a:t>Principal investigator review</a:t>
            </a:r>
            <a:endParaRPr lang="en-US" dirty="0"/>
          </a:p>
        </p:txBody>
      </p:sp>
      <p:sp>
        <p:nvSpPr>
          <p:cNvPr id="3" name="Content Placeholder 2">
            <a:extLst>
              <a:ext uri="{FF2B5EF4-FFF2-40B4-BE49-F238E27FC236}">
                <a16:creationId xmlns:a16="http://schemas.microsoft.com/office/drawing/2014/main" id="{C2C67DBC-B92A-4C36-9A69-09634BF9CAD5}"/>
              </a:ext>
            </a:extLst>
          </p:cNvPr>
          <p:cNvSpPr>
            <a:spLocks noGrp="1"/>
          </p:cNvSpPr>
          <p:nvPr>
            <p:ph idx="1"/>
          </p:nvPr>
        </p:nvSpPr>
        <p:spPr/>
        <p:txBody>
          <a:bodyPr/>
          <a:lstStyle/>
          <a:p>
            <a:r>
              <a:rPr lang="en-US" dirty="0"/>
              <a:t>Principal Investigators (PIs) – PIs have the primary responsibility for:</a:t>
            </a:r>
          </a:p>
          <a:p>
            <a:pPr lvl="1">
              <a:spcBef>
                <a:spcPts val="0"/>
              </a:spcBef>
            </a:pPr>
            <a:r>
              <a:rPr lang="en-US" dirty="0"/>
              <a:t>Monitoring subrecipients’ progress </a:t>
            </a:r>
          </a:p>
          <a:p>
            <a:pPr lvl="1">
              <a:spcBef>
                <a:spcPts val="0"/>
              </a:spcBef>
            </a:pPr>
            <a:r>
              <a:rPr lang="en-US" dirty="0"/>
              <a:t>Ensuring compliance with Federal regulations and the award terms and conditions of both the prime recipient and subrecipient </a:t>
            </a:r>
          </a:p>
          <a:p>
            <a:pPr lvl="1">
              <a:spcBef>
                <a:spcPts val="0"/>
              </a:spcBef>
            </a:pPr>
            <a:r>
              <a:rPr lang="en-US" dirty="0"/>
              <a:t>Communicating with the Office of Research Administration/Services (ORA/ORS) if changes need to be made to the statement of work, reporting requirements, budgeting, etc. </a:t>
            </a:r>
            <a:endParaRPr lang="en-US" dirty="0">
              <a:solidFill>
                <a:prstClr val="black"/>
              </a:solidFill>
              <a:latin typeface="Gill Sans MT" panose="020B0502020104020203"/>
            </a:endParaRPr>
          </a:p>
          <a:p>
            <a:pPr lvl="1">
              <a:spcBef>
                <a:spcPts val="0"/>
              </a:spcBef>
            </a:pP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Reviewing and approving subrecipient invoices</a:t>
            </a:r>
          </a:p>
          <a:p>
            <a:pPr lvl="1">
              <a:spcBef>
                <a:spcPts val="0"/>
              </a:spcBef>
            </a:pPr>
            <a:r>
              <a:rPr lang="en-US" dirty="0">
                <a:solidFill>
                  <a:prstClr val="black"/>
                </a:solidFill>
                <a:latin typeface="Gill Sans MT" panose="020B0502020104020203"/>
              </a:rPr>
              <a:t>E</a:t>
            </a:r>
            <a:r>
              <a:rPr kumimoji="0" lang="en-US" b="0" i="0" u="none" strike="noStrike" kern="1200" cap="none" spc="0" normalizeH="0" baseline="0" noProof="0" dirty="0" err="1">
                <a:ln>
                  <a:noFill/>
                </a:ln>
                <a:solidFill>
                  <a:prstClr val="black"/>
                </a:solidFill>
                <a:effectLst/>
                <a:uLnTx/>
                <a:uFillTx/>
                <a:latin typeface="Gill Sans MT" panose="020B0502020104020203"/>
                <a:ea typeface="+mn-ea"/>
                <a:cs typeface="+mn-cs"/>
              </a:rPr>
              <a:t>nsuring</a:t>
            </a:r>
            <a:r>
              <a:rPr kumimoji="0" lang="en-US" b="0" i="0" u="none" strike="noStrike" kern="1200" cap="none" spc="0" normalizeH="0" baseline="0" noProof="0" dirty="0">
                <a:ln>
                  <a:noFill/>
                </a:ln>
                <a:solidFill>
                  <a:prstClr val="black"/>
                </a:solidFill>
                <a:effectLst/>
                <a:uLnTx/>
                <a:uFillTx/>
                <a:latin typeface="Gill Sans MT" panose="020B0502020104020203"/>
                <a:ea typeface="+mn-ea"/>
                <a:cs typeface="+mn-cs"/>
              </a:rPr>
              <a:t> timely receipt of programmatic reports </a:t>
            </a:r>
          </a:p>
          <a:p>
            <a:pPr marL="457200" lvl="1" indent="0">
              <a:spcBef>
                <a:spcPts val="600"/>
              </a:spcBef>
              <a:buNone/>
            </a:pPr>
            <a:endParaRPr lang="en-US" dirty="0"/>
          </a:p>
        </p:txBody>
      </p:sp>
    </p:spTree>
    <p:extLst>
      <p:ext uri="{BB962C8B-B14F-4D97-AF65-F5344CB8AC3E}">
        <p14:creationId xmlns:p14="http://schemas.microsoft.com/office/powerpoint/2010/main" val="1338161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66608-C0E0-4D0C-A814-3AD152B26799}"/>
              </a:ext>
            </a:extLst>
          </p:cNvPr>
          <p:cNvSpPr>
            <a:spLocks noGrp="1"/>
          </p:cNvSpPr>
          <p:nvPr>
            <p:ph type="title"/>
          </p:nvPr>
        </p:nvSpPr>
        <p:spPr/>
        <p:txBody>
          <a:bodyPr/>
          <a:lstStyle/>
          <a:p>
            <a:r>
              <a:rPr lang="en-US" dirty="0"/>
              <a:t>PI Responsibilities</a:t>
            </a:r>
            <a:br>
              <a:rPr lang="en-US" dirty="0"/>
            </a:br>
            <a:endParaRPr lang="en-US" dirty="0"/>
          </a:p>
        </p:txBody>
      </p:sp>
      <p:sp>
        <p:nvSpPr>
          <p:cNvPr id="3" name="Content Placeholder 2">
            <a:extLst>
              <a:ext uri="{FF2B5EF4-FFF2-40B4-BE49-F238E27FC236}">
                <a16:creationId xmlns:a16="http://schemas.microsoft.com/office/drawing/2014/main" id="{192A4382-F1DA-4E53-BE84-34F6C31A24C1}"/>
              </a:ext>
            </a:extLst>
          </p:cNvPr>
          <p:cNvSpPr>
            <a:spLocks noGrp="1"/>
          </p:cNvSpPr>
          <p:nvPr>
            <p:ph idx="1"/>
          </p:nvPr>
        </p:nvSpPr>
        <p:spPr/>
        <p:txBody>
          <a:bodyPr>
            <a:normAutofit/>
          </a:bodyPr>
          <a:lstStyle/>
          <a:p>
            <a:r>
              <a:rPr lang="en-US" dirty="0"/>
              <a:t>PIs must communicate regularly with subrecipient PIs and review progress/programmatic reports or other specified deliverables on a timely basis to ensure the subaward funds are being used for authorized purposes and that performance goals are being achieved.  Any issues should be communicated to the Grants &amp; Contracts Accounting (GCA) / Research Financial Services (RFS) Subrecipient Analyst and a course of action discussed. </a:t>
            </a:r>
          </a:p>
          <a:p>
            <a:r>
              <a:rPr lang="en-US" dirty="0"/>
              <a:t>PIs must review the expense to budget comparison for cost reimbursement subawards. The subrecipient’s invoices are generally required to show both current period and cumulative expenses. </a:t>
            </a:r>
          </a:p>
        </p:txBody>
      </p:sp>
    </p:spTree>
    <p:extLst>
      <p:ext uri="{BB962C8B-B14F-4D97-AF65-F5344CB8AC3E}">
        <p14:creationId xmlns:p14="http://schemas.microsoft.com/office/powerpoint/2010/main" val="3288561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D2C14-399A-40A9-882F-4F831B1209D7}"/>
              </a:ext>
            </a:extLst>
          </p:cNvPr>
          <p:cNvSpPr>
            <a:spLocks noGrp="1"/>
          </p:cNvSpPr>
          <p:nvPr>
            <p:ph type="title"/>
          </p:nvPr>
        </p:nvSpPr>
        <p:spPr/>
        <p:txBody>
          <a:bodyPr/>
          <a:lstStyle/>
          <a:p>
            <a:r>
              <a:rPr lang="en-US" dirty="0"/>
              <a:t>PI responsibilities</a:t>
            </a:r>
          </a:p>
        </p:txBody>
      </p:sp>
      <p:sp>
        <p:nvSpPr>
          <p:cNvPr id="3" name="Content Placeholder 2">
            <a:extLst>
              <a:ext uri="{FF2B5EF4-FFF2-40B4-BE49-F238E27FC236}">
                <a16:creationId xmlns:a16="http://schemas.microsoft.com/office/drawing/2014/main" id="{3318CBBB-D44D-4CA0-93D3-EBC4631C18B7}"/>
              </a:ext>
            </a:extLst>
          </p:cNvPr>
          <p:cNvSpPr>
            <a:spLocks noGrp="1"/>
          </p:cNvSpPr>
          <p:nvPr>
            <p:ph idx="1"/>
          </p:nvPr>
        </p:nvSpPr>
        <p:spPr/>
        <p:txBody>
          <a:bodyPr>
            <a:normAutofit lnSpcReduction="10000"/>
          </a:bodyPr>
          <a:lstStyle/>
          <a:p>
            <a:r>
              <a:rPr lang="en-US" dirty="0"/>
              <a:t>PIs and GCA/RFS staff are responsible for reviewing and documenting the review of financial reports and invoices received from the subrecipient to ensure that they follow Federal statutes, regulations, and the terms and conditions of the subaward. The Subrecipient Invoice Checklist must be used as a guide for reviewing subrecipient invoices. </a:t>
            </a:r>
          </a:p>
          <a:p>
            <a:r>
              <a:rPr lang="en-US" dirty="0"/>
              <a:t>PIs and GCA/RFS staff are responsible for verifying that the subrecipient is adequately meeting any cost sharing commitments made under the terms of the subaward and that the subrecipient's indirect costs charged follow the indirect cost rate specified in the subaward.</a:t>
            </a:r>
          </a:p>
        </p:txBody>
      </p:sp>
    </p:spTree>
    <p:extLst>
      <p:ext uri="{BB962C8B-B14F-4D97-AF65-F5344CB8AC3E}">
        <p14:creationId xmlns:p14="http://schemas.microsoft.com/office/powerpoint/2010/main" val="16691962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C797-46DB-46DE-900B-8F73F4AE978F}"/>
              </a:ext>
            </a:extLst>
          </p:cNvPr>
          <p:cNvSpPr>
            <a:spLocks noGrp="1"/>
          </p:cNvSpPr>
          <p:nvPr>
            <p:ph type="title"/>
          </p:nvPr>
        </p:nvSpPr>
        <p:spPr/>
        <p:txBody>
          <a:bodyPr/>
          <a:lstStyle/>
          <a:p>
            <a:r>
              <a:rPr lang="en-US" dirty="0"/>
              <a:t>PI Responsibilities</a:t>
            </a:r>
          </a:p>
        </p:txBody>
      </p:sp>
      <p:sp>
        <p:nvSpPr>
          <p:cNvPr id="3" name="Content Placeholder 2">
            <a:extLst>
              <a:ext uri="{FF2B5EF4-FFF2-40B4-BE49-F238E27FC236}">
                <a16:creationId xmlns:a16="http://schemas.microsoft.com/office/drawing/2014/main" id="{76CD3F42-7915-4755-AC6D-A086E47169C8}"/>
              </a:ext>
            </a:extLst>
          </p:cNvPr>
          <p:cNvSpPr>
            <a:spLocks noGrp="1"/>
          </p:cNvSpPr>
          <p:nvPr>
            <p:ph idx="1"/>
          </p:nvPr>
        </p:nvSpPr>
        <p:spPr/>
        <p:txBody>
          <a:bodyPr>
            <a:normAutofit/>
          </a:bodyPr>
          <a:lstStyle/>
          <a:p>
            <a:r>
              <a:rPr lang="en-US" dirty="0"/>
              <a:t>PIs and/or GCA/RFS staff should request that the subrecipient provide clarification of invoiced charges that appear unusual, excessive, or otherwise questionable.  GCA/RFS staff may request detailed justification to verify the costs are allowable. </a:t>
            </a:r>
          </a:p>
          <a:p>
            <a:r>
              <a:rPr lang="en-US" dirty="0"/>
              <a:t>PIs should communicate with GCA/RFS and ORA/ORS regarding any change in expectations of performance of work, payment terms, change in key personnel, reporting requirements, budgeting, deliverables, etc. If work stops or a change in the scope of work results, ORA/ORS and GCA/RFS should be notified, and appropriate agreement changes implemented. </a:t>
            </a:r>
          </a:p>
        </p:txBody>
      </p:sp>
    </p:spTree>
    <p:extLst>
      <p:ext uri="{BB962C8B-B14F-4D97-AF65-F5344CB8AC3E}">
        <p14:creationId xmlns:p14="http://schemas.microsoft.com/office/powerpoint/2010/main" val="207587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4AD0E1-A30F-4E58-BFCA-9D6E598C1CA8}"/>
              </a:ext>
            </a:extLst>
          </p:cNvPr>
          <p:cNvSpPr>
            <a:spLocks noGrp="1"/>
          </p:cNvSpPr>
          <p:nvPr>
            <p:ph type="title"/>
          </p:nvPr>
        </p:nvSpPr>
        <p:spPr>
          <a:xfrm>
            <a:off x="844476" y="1600199"/>
            <a:ext cx="3539266" cy="4297680"/>
          </a:xfrm>
        </p:spPr>
        <p:txBody>
          <a:bodyPr anchor="ctr">
            <a:normAutofit/>
          </a:bodyPr>
          <a:lstStyle/>
          <a:p>
            <a:r>
              <a:rPr lang="en-US" dirty="0"/>
              <a:t>Things to think about when reviewing</a:t>
            </a:r>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2148839"/>
            <a:ext cx="0" cy="32004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225B137-00BF-4D6F-9641-CFBEF4F0D0F3}"/>
              </a:ext>
            </a:extLst>
          </p:cNvPr>
          <p:cNvSpPr>
            <a:spLocks noGrp="1"/>
          </p:cNvSpPr>
          <p:nvPr>
            <p:ph idx="1"/>
          </p:nvPr>
        </p:nvSpPr>
        <p:spPr>
          <a:xfrm>
            <a:off x="4924851" y="1600199"/>
            <a:ext cx="6130003" cy="4297680"/>
          </a:xfrm>
        </p:spPr>
        <p:txBody>
          <a:bodyPr anchor="ctr">
            <a:normAutofit/>
          </a:bodyPr>
          <a:lstStyle/>
          <a:p>
            <a:r>
              <a:rPr lang="en-US" dirty="0"/>
              <a:t>Questions</a:t>
            </a:r>
          </a:p>
          <a:p>
            <a:pPr lvl="1"/>
            <a:r>
              <a:rPr lang="en-US" dirty="0"/>
              <a:t>When is the last time the PI spoke with subrecipient regarding project?</a:t>
            </a:r>
          </a:p>
          <a:p>
            <a:pPr lvl="1"/>
            <a:r>
              <a:rPr lang="en-US" dirty="0"/>
              <a:t>Is the PI satisfied with subrecipient performance?</a:t>
            </a:r>
          </a:p>
          <a:p>
            <a:pPr lvl="1"/>
            <a:r>
              <a:rPr lang="en-US" dirty="0"/>
              <a:t>How fast is the subrecipient using their budget?</a:t>
            </a:r>
          </a:p>
          <a:p>
            <a:pPr lvl="1"/>
            <a:r>
              <a:rPr lang="en-US" dirty="0"/>
              <a:t>Is the subrecipient spending according to budget?</a:t>
            </a:r>
          </a:p>
          <a:p>
            <a:pPr lvl="1"/>
            <a:r>
              <a:rPr lang="en-US" dirty="0"/>
              <a:t>Are there any unresolved issues?</a:t>
            </a:r>
          </a:p>
          <a:p>
            <a:pPr lvl="1"/>
            <a:r>
              <a:rPr lang="en-US" dirty="0"/>
              <a:t>Has the scope of work changed?</a:t>
            </a:r>
          </a:p>
        </p:txBody>
      </p:sp>
    </p:spTree>
    <p:extLst>
      <p:ext uri="{BB962C8B-B14F-4D97-AF65-F5344CB8AC3E}">
        <p14:creationId xmlns:p14="http://schemas.microsoft.com/office/powerpoint/2010/main" val="3038881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BEBB94-36C7-4ABE-9616-BF5A593CAD39}"/>
              </a:ext>
            </a:extLst>
          </p:cNvPr>
          <p:cNvSpPr>
            <a:spLocks noGrp="1"/>
          </p:cNvSpPr>
          <p:nvPr>
            <p:ph type="title"/>
          </p:nvPr>
        </p:nvSpPr>
        <p:spPr>
          <a:xfrm>
            <a:off x="849683" y="1240076"/>
            <a:ext cx="2727813" cy="4584527"/>
          </a:xfrm>
        </p:spPr>
        <p:txBody>
          <a:bodyPr>
            <a:normAutofit/>
          </a:bodyPr>
          <a:lstStyle/>
          <a:p>
            <a:r>
              <a:rPr lang="en-US">
                <a:solidFill>
                  <a:srgbClr val="FFFFFF"/>
                </a:solidFill>
              </a:rPr>
              <a:t>Possible Red flags</a:t>
            </a:r>
          </a:p>
        </p:txBody>
      </p:sp>
      <p:sp>
        <p:nvSpPr>
          <p:cNvPr id="3" name="Content Placeholder 2">
            <a:extLst>
              <a:ext uri="{FF2B5EF4-FFF2-40B4-BE49-F238E27FC236}">
                <a16:creationId xmlns:a16="http://schemas.microsoft.com/office/drawing/2014/main" id="{2C24097E-510B-4DDE-A79F-420340245A4A}"/>
              </a:ext>
            </a:extLst>
          </p:cNvPr>
          <p:cNvSpPr>
            <a:spLocks noGrp="1"/>
          </p:cNvSpPr>
          <p:nvPr>
            <p:ph idx="1"/>
          </p:nvPr>
        </p:nvSpPr>
        <p:spPr>
          <a:xfrm>
            <a:off x="4705594" y="1240077"/>
            <a:ext cx="6034827" cy="4916465"/>
          </a:xfrm>
        </p:spPr>
        <p:txBody>
          <a:bodyPr anchor="t">
            <a:normAutofit/>
          </a:bodyPr>
          <a:lstStyle/>
          <a:p>
            <a:pPr>
              <a:lnSpc>
                <a:spcPct val="110000"/>
              </a:lnSpc>
            </a:pPr>
            <a:r>
              <a:rPr lang="en-US" dirty="0"/>
              <a:t>The subrecipient invoices for all expenses within first few months of the project.</a:t>
            </a:r>
          </a:p>
          <a:p>
            <a:pPr>
              <a:lnSpc>
                <a:spcPct val="110000"/>
              </a:lnSpc>
            </a:pPr>
            <a:r>
              <a:rPr lang="en-US" dirty="0"/>
              <a:t>Subrecipient institution invoices for categories that weren’t included in the budget and don’t seem relevant to the project.</a:t>
            </a:r>
          </a:p>
          <a:p>
            <a:pPr>
              <a:lnSpc>
                <a:spcPct val="110000"/>
              </a:lnSpc>
            </a:pPr>
            <a:r>
              <a:rPr lang="en-US" dirty="0"/>
              <a:t>Subrecipient institution continues to send invoices, but no progress reports have been received and PI at sub institution has not been attending status meetings.</a:t>
            </a:r>
          </a:p>
          <a:p>
            <a:pPr>
              <a:lnSpc>
                <a:spcPct val="110000"/>
              </a:lnSpc>
            </a:pPr>
            <a:r>
              <a:rPr lang="en-US" dirty="0"/>
              <a:t>Work received from subrecipient institution seems questionable or subpar.</a:t>
            </a:r>
          </a:p>
          <a:p>
            <a:pPr>
              <a:lnSpc>
                <a:spcPct val="110000"/>
              </a:lnSpc>
            </a:pPr>
            <a:r>
              <a:rPr lang="en-US" dirty="0"/>
              <a:t>Invoice contains multiple errors (time period, math, titles)</a:t>
            </a:r>
          </a:p>
        </p:txBody>
      </p:sp>
    </p:spTree>
    <p:extLst>
      <p:ext uri="{BB962C8B-B14F-4D97-AF65-F5344CB8AC3E}">
        <p14:creationId xmlns:p14="http://schemas.microsoft.com/office/powerpoint/2010/main" val="4076361495"/>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143</TotalTime>
  <Words>932</Words>
  <Application>Microsoft Office PowerPoint</Application>
  <PresentationFormat>Widescreen</PresentationFormat>
  <Paragraphs>53</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Gill Sans MT</vt:lpstr>
      <vt:lpstr>TheSans</vt:lpstr>
      <vt:lpstr>Gallery</vt:lpstr>
      <vt:lpstr>Subawards</vt:lpstr>
      <vt:lpstr>Subrecipient monitoring Policies </vt:lpstr>
      <vt:lpstr>Subrecipient monitoring</vt:lpstr>
      <vt:lpstr>Principal investigator review</vt:lpstr>
      <vt:lpstr>PI Responsibilities </vt:lpstr>
      <vt:lpstr>PI responsibilities</vt:lpstr>
      <vt:lpstr>PI Responsibilities</vt:lpstr>
      <vt:lpstr>Things to think about when reviewing</vt:lpstr>
      <vt:lpstr>Possible Red flags</vt:lpstr>
      <vt:lpstr>Form</vt:lpstr>
      <vt:lpstr>Subrecipient invoice review checklist signature</vt:lpstr>
      <vt:lpstr>Payment</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Subawards</dc:title>
  <dc:creator>Franklin, Tamara R.  (HSC)</dc:creator>
  <cp:lastModifiedBy>Franklin, Tamara</cp:lastModifiedBy>
  <cp:revision>21</cp:revision>
  <dcterms:created xsi:type="dcterms:W3CDTF">2023-02-18T19:30:59Z</dcterms:created>
  <dcterms:modified xsi:type="dcterms:W3CDTF">2023-09-21T15:49:02Z</dcterms:modified>
</cp:coreProperties>
</file>